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1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6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2" autoAdjust="0"/>
    <p:restoredTop sz="94660"/>
  </p:normalViewPr>
  <p:slideViewPr>
    <p:cSldViewPr snapToGrid="0">
      <p:cViewPr varScale="1">
        <p:scale>
          <a:sx n="82" d="100"/>
          <a:sy n="82" d="100"/>
        </p:scale>
        <p:origin x="99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9A16E5-1928-5931-1B70-12E1873516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91F500-98A7-ABF7-3BC0-5F119874A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52A8E1-0816-2F00-85D8-A35B34C0E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75E9E1-BA57-E45B-1977-295F90C69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55C734-0066-101D-2CFA-977D93E80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486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FD6ABE-E7E2-1D4A-4DE2-7EF8A87B2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147F6A-B9B3-48CF-B980-E8A6A23AA6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0A5093-3EF7-D5E6-B457-24ECF62BC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7AE3C9-99FE-EBDE-836E-5D533180D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5C5C0A-9CBA-D0AF-DDED-14CEE416D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28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F3C010E-25C0-0A44-6355-36E93EC404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196D002-768E-8A81-37FE-1269B2ECEF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797B36-9E50-813E-DA5B-5E6F3CE41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9DFC13-42F0-E42A-73C6-101A5EDCE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B5E5D9-1739-C130-3659-412E1AD8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64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AD9B8C-D615-F7C3-C6F4-B88325FFE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D4A94D-EF3A-D35C-A8BA-47DAE1A9B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BD93D7-80F0-449D-F0C0-19645D0CE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4A1C6F-98EB-7CE7-BF07-7EE3C1259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507E89-29A4-EF3B-1E33-7CEFDDBDA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971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3DDB49-2480-FC19-4D61-3103BEADB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6247B3-913D-1D7D-0041-15088DF1A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CDE0D8-92F9-7F2A-DD42-E697F5381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01E176-C34A-9805-675D-E8A2163BB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2A6073-4EBF-BAA6-285A-AC5CF5D14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4035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E9B3A4-F4AC-C4B0-27A5-C7F6151B1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3C731C-290F-F4F5-83A9-15E8A9D71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8BCA14-34DB-6F25-C335-865DD0F09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A49339-4434-AD1C-3744-37708FD9B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B6D2C9-68CB-9B37-F3C7-FA239B2A7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FC4F09-C858-D5E4-DDB9-536253646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920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62C669-5110-3D47-21A5-C91F70512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5DC6CA-F2B8-515E-A362-5E4E11B4F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2715C0-2B36-B139-CBB5-D3DE000242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D2A53D4-CC1E-C18C-1FFF-48650B36D0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6E0204-CB55-8EA8-E7DD-55658165A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9B8A0F4-05CD-0B78-0D6F-A111A43D9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A87A5D-73C1-5E68-B35A-EDF5C72F5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AE098C3-36CE-9B57-5AF8-653CC3004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179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E69970-88DC-7A51-8E04-2328FBD45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C4BAB1-964F-0677-2F27-76BB7EF8C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ACF3AA8-B9E4-055C-D75A-5409EF69D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1BF1E7-BFB0-7D40-AD2B-F484C0B8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685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9BB5942-4473-D1EE-2F51-A5CC3568B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710AE20-B204-E6DD-6AF9-181E4C0CB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E90D79-929B-4EB5-E7F5-8A710CB87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3325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22E02F-7BF6-15E1-EE1A-2C584A1A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962493-F6B3-2A2C-9426-3D5526993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46B982-68C9-B3A5-7F09-A9FA851E70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31FE0A-4279-9047-BF00-687BFFE67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F4CB98-6A1C-4D29-4F5B-2FB03605D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3C20CA-6920-378E-2986-B6ABA543B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866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DEF236-7620-47CD-9F51-AEA701A12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0C33654-9940-1929-6392-CF185514A7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FB84DF-7E02-6414-DCDB-77E809E26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5E3507-E75E-EBF7-BB4B-407238E05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A74AEA-F410-994F-FA02-5F7DBB6D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A4AC2E-61D9-260D-7E7F-653A7050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689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EB9C77A-69FE-9E5B-438A-5A3B682BB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FB79C1-6FB9-D7B0-BFAA-1755C8DCC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B3F983-B487-539A-1946-42FE931776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8216F-BA16-454B-9A95-4635063A435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8CA478-BD12-61B3-6D90-C33BEB3F7B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36AE6B-730E-9436-8B73-863083FBE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BEDE0-5196-49DD-9AF1-DF78A6E7BC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108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9991153-2266-7E4C-5280-67B00AD8D04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669C94-695B-5DC3-0D3F-FF0083877D58}"/>
              </a:ext>
            </a:extLst>
          </p:cNvPr>
          <p:cNvSpPr txBox="1"/>
          <p:nvPr/>
        </p:nvSpPr>
        <p:spPr>
          <a:xfrm>
            <a:off x="1566747" y="1672172"/>
            <a:ext cx="6523464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+mj-lt"/>
              </a:rPr>
              <a:t>1</a:t>
            </a:r>
            <a:r>
              <a:rPr lang="ko-KR" altLang="en-US" sz="5400" dirty="0">
                <a:solidFill>
                  <a:schemeClr val="bg1"/>
                </a:solidFill>
                <a:latin typeface="+mj-lt"/>
              </a:rPr>
              <a:t>차 프로젝트 발표</a:t>
            </a:r>
            <a:endParaRPr lang="en-US" altLang="ko-KR" sz="5400" dirty="0">
              <a:solidFill>
                <a:schemeClr val="bg1"/>
              </a:solidFill>
              <a:latin typeface="+mj-lt"/>
            </a:endParaRPr>
          </a:p>
          <a:p>
            <a:r>
              <a:rPr lang="ko-KR" altLang="en-US" sz="2500" dirty="0">
                <a:solidFill>
                  <a:schemeClr val="bg1"/>
                </a:solidFill>
                <a:latin typeface="+mj-lt"/>
              </a:rPr>
              <a:t>슈퍼 </a:t>
            </a:r>
            <a:r>
              <a:rPr lang="ko-KR" altLang="en-US" sz="2500" dirty="0" err="1">
                <a:solidFill>
                  <a:schemeClr val="bg1"/>
                </a:solidFill>
                <a:latin typeface="+mj-lt"/>
              </a:rPr>
              <a:t>마리오</a:t>
            </a:r>
            <a:r>
              <a:rPr lang="en-US" altLang="ko-KR" sz="2500" dirty="0">
                <a:solidFill>
                  <a:schemeClr val="bg1"/>
                </a:solidFill>
                <a:latin typeface="+mj-lt"/>
              </a:rPr>
              <a:t>: </a:t>
            </a:r>
            <a:r>
              <a:rPr lang="ko-KR" altLang="en-US" sz="2500" dirty="0">
                <a:solidFill>
                  <a:schemeClr val="bg1"/>
                </a:solidFill>
                <a:latin typeface="+mj-lt"/>
              </a:rPr>
              <a:t>요시 아일랜드 </a:t>
            </a:r>
            <a:r>
              <a:rPr lang="en-US" altLang="ko-KR" sz="2500" dirty="0">
                <a:solidFill>
                  <a:schemeClr val="bg1"/>
                </a:solidFill>
                <a:latin typeface="+mj-lt"/>
              </a:rPr>
              <a:t>NDS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6115DA-C2AD-65BA-6081-AFD68A7D572E}"/>
              </a:ext>
            </a:extLst>
          </p:cNvPr>
          <p:cNvSpPr txBox="1"/>
          <p:nvPr/>
        </p:nvSpPr>
        <p:spPr>
          <a:xfrm>
            <a:off x="5278244" y="4460681"/>
            <a:ext cx="226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2019180031 </a:t>
            </a:r>
            <a:r>
              <a:rPr lang="ko-KR" altLang="en-US" dirty="0">
                <a:solidFill>
                  <a:schemeClr val="bg1"/>
                </a:solidFill>
              </a:rPr>
              <a:t>이윤석</a:t>
            </a:r>
          </a:p>
        </p:txBody>
      </p:sp>
      <p:pic>
        <p:nvPicPr>
          <p:cNvPr id="2054" name="Picture 6" descr="요시 아일랜드 NDS 일반판_이미지">
            <a:extLst>
              <a:ext uri="{FF2B5EF4-FFF2-40B4-BE49-F238E27FC236}">
                <a16:creationId xmlns:a16="http://schemas.microsoft.com/office/drawing/2014/main" id="{F224EBEE-D9CE-D538-A270-AF271D0BD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094" y="1790504"/>
            <a:ext cx="2992619" cy="2992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0761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9BA9592-AA39-8941-F13C-C79AC3A3A8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9BD8F9-C18D-822A-2993-1EBA739439D6}"/>
              </a:ext>
            </a:extLst>
          </p:cNvPr>
          <p:cNvSpPr txBox="1"/>
          <p:nvPr/>
        </p:nvSpPr>
        <p:spPr>
          <a:xfrm>
            <a:off x="460150" y="57318"/>
            <a:ext cx="420747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>
                <a:solidFill>
                  <a:schemeClr val="bg1"/>
                </a:solidFill>
              </a:rPr>
              <a:t>게임 실행 흐름</a:t>
            </a:r>
            <a:endParaRPr lang="ko-KR" altLang="en-US" sz="4500" dirty="0">
              <a:solidFill>
                <a:schemeClr val="bg1"/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4FD543B-0617-F648-01D2-7F794B49D6B9}"/>
              </a:ext>
            </a:extLst>
          </p:cNvPr>
          <p:cNvCxnSpPr>
            <a:cxnSpLocks/>
          </p:cNvCxnSpPr>
          <p:nvPr/>
        </p:nvCxnSpPr>
        <p:spPr>
          <a:xfrm>
            <a:off x="637130" y="842148"/>
            <a:ext cx="1068373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516A4EEC-D1BC-0EAB-84AA-A33316CEA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50" y="1108186"/>
            <a:ext cx="3471125" cy="256968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C2B4B6-D74B-C065-CAE2-5F9257759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0437" y="1108186"/>
            <a:ext cx="3471125" cy="256968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48E7EB5-393A-1556-86DF-D3A90E9335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3220" y="1108186"/>
            <a:ext cx="3471125" cy="256968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75207E5-36E7-2115-86A1-203BE2BD89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3282" y="3943906"/>
            <a:ext cx="3515124" cy="257250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C9E0796-EDD8-7DCA-8D79-D0EFE4197A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90499" y="3958086"/>
            <a:ext cx="3515124" cy="257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143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BE86936-57D1-CEC4-9623-A1243BD064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9BD8F9-C18D-822A-2993-1EBA739439D6}"/>
              </a:ext>
            </a:extLst>
          </p:cNvPr>
          <p:cNvSpPr txBox="1"/>
          <p:nvPr/>
        </p:nvSpPr>
        <p:spPr>
          <a:xfrm>
            <a:off x="460150" y="57318"/>
            <a:ext cx="291428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dirty="0">
                <a:solidFill>
                  <a:schemeClr val="bg1"/>
                </a:solidFill>
              </a:rPr>
              <a:t>게임 컨셉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4FD543B-0617-F648-01D2-7F794B49D6B9}"/>
              </a:ext>
            </a:extLst>
          </p:cNvPr>
          <p:cNvCxnSpPr>
            <a:cxnSpLocks/>
          </p:cNvCxnSpPr>
          <p:nvPr/>
        </p:nvCxnSpPr>
        <p:spPr>
          <a:xfrm>
            <a:off x="637130" y="842148"/>
            <a:ext cx="1068373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A0AF9B24-B449-D886-019D-A8952AF398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001" y="1099191"/>
            <a:ext cx="3513079" cy="26436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3042DA-828D-2056-3E31-90C6B67646A0}"/>
              </a:ext>
            </a:extLst>
          </p:cNvPr>
          <p:cNvSpPr txBox="1"/>
          <p:nvPr/>
        </p:nvSpPr>
        <p:spPr>
          <a:xfrm>
            <a:off x="908743" y="1928499"/>
            <a:ext cx="8120478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500" dirty="0">
                <a:solidFill>
                  <a:schemeClr val="bg1"/>
                </a:solidFill>
              </a:rPr>
              <a:t>2D </a:t>
            </a:r>
            <a:r>
              <a:rPr lang="ko-KR" altLang="en-US" sz="2500" dirty="0" err="1">
                <a:solidFill>
                  <a:schemeClr val="bg1"/>
                </a:solidFill>
              </a:rPr>
              <a:t>횡스크롤</a:t>
            </a:r>
            <a:r>
              <a:rPr lang="ko-KR" altLang="en-US" sz="2500" dirty="0">
                <a:solidFill>
                  <a:schemeClr val="bg1"/>
                </a:solidFill>
              </a:rPr>
              <a:t> 액션게임</a:t>
            </a:r>
            <a:endParaRPr lang="en-US" altLang="ko-KR" sz="25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dirty="0">
                <a:solidFill>
                  <a:schemeClr val="bg1"/>
                </a:solidFill>
              </a:rPr>
              <a:t>적 삼키기 후 알 제작</a:t>
            </a:r>
            <a:endParaRPr lang="en-US" altLang="ko-KR" sz="2500" dirty="0">
              <a:solidFill>
                <a:schemeClr val="bg1"/>
              </a:solidFill>
            </a:endParaRPr>
          </a:p>
          <a:p>
            <a:endParaRPr lang="en-US" altLang="ko-KR" sz="25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dirty="0">
                <a:solidFill>
                  <a:schemeClr val="bg1"/>
                </a:solidFill>
              </a:rPr>
              <a:t>알 공격</a:t>
            </a:r>
            <a:endParaRPr lang="en-US" altLang="ko-KR" sz="25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dirty="0">
                <a:solidFill>
                  <a:schemeClr val="bg1"/>
                </a:solidFill>
              </a:rPr>
              <a:t>공중 버티기</a:t>
            </a:r>
            <a:r>
              <a:rPr lang="en-US" altLang="ko-KR" sz="2500" dirty="0">
                <a:solidFill>
                  <a:schemeClr val="bg1"/>
                </a:solidFill>
              </a:rPr>
              <a:t>(</a:t>
            </a:r>
            <a:r>
              <a:rPr lang="ko-KR" altLang="en-US" sz="2500" dirty="0">
                <a:solidFill>
                  <a:schemeClr val="bg1"/>
                </a:solidFill>
              </a:rPr>
              <a:t>날기</a:t>
            </a:r>
            <a:r>
              <a:rPr lang="en-US" altLang="ko-KR" sz="250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E5BFAD1-4438-2B7F-6CEF-7B4A5F7363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001" y="3978595"/>
            <a:ext cx="3513079" cy="264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968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F9F82C8-CA04-43D4-76FF-51E9F341C4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4827B898-3C94-96E9-BE43-99B3B01296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833510"/>
              </p:ext>
            </p:extLst>
          </p:nvPr>
        </p:nvGraphicFramePr>
        <p:xfrm>
          <a:off x="648016" y="917723"/>
          <a:ext cx="10683731" cy="5829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7169">
                  <a:extLst>
                    <a:ext uri="{9D8B030D-6E8A-4147-A177-3AD203B41FA5}">
                      <a16:colId xmlns:a16="http://schemas.microsoft.com/office/drawing/2014/main" val="3164491804"/>
                    </a:ext>
                  </a:extLst>
                </a:gridCol>
                <a:gridCol w="4621907">
                  <a:extLst>
                    <a:ext uri="{9D8B030D-6E8A-4147-A177-3AD203B41FA5}">
                      <a16:colId xmlns:a16="http://schemas.microsoft.com/office/drawing/2014/main" val="1250283249"/>
                    </a:ext>
                  </a:extLst>
                </a:gridCol>
                <a:gridCol w="4064655">
                  <a:extLst>
                    <a:ext uri="{9D8B030D-6E8A-4147-A177-3AD203B41FA5}">
                      <a16:colId xmlns:a16="http://schemas.microsoft.com/office/drawing/2014/main" val="782624993"/>
                    </a:ext>
                  </a:extLst>
                </a:gridCol>
              </a:tblGrid>
              <a:tr h="366795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61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dirty="0"/>
                        <a:t>최소 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61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dirty="0"/>
                        <a:t>추가 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61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7202600"/>
                  </a:ext>
                </a:extLst>
              </a:tr>
              <a:tr h="605673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캐릭터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컨트롤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방향 움직임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(WASD),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점프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스페이스바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달리기 추가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518577"/>
                  </a:ext>
                </a:extLst>
              </a:tr>
              <a:tr h="605673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캐릭터 기술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점프 후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</a:rPr>
                        <a:t>유지시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날기</a:t>
                      </a:r>
                      <a:br>
                        <a:rPr lang="en-US" altLang="ko-KR" sz="1600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‘CTRL’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키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</a:rPr>
                        <a:t>입력시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혀 공격</a:t>
                      </a:r>
                      <a:endParaRPr lang="en-US" altLang="ko-KR" sz="1600" dirty="0">
                        <a:solidFill>
                          <a:srgbClr val="FF0000"/>
                        </a:solidFill>
                      </a:endParaRPr>
                    </a:p>
                    <a:p>
                      <a:pPr lvl="0" algn="ctr" latinLnBrk="1"/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‘SHIFT’ 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키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</a:rPr>
                        <a:t>입력시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알 공격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혀 공격 좌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우 외에 상향 공격 추가</a:t>
                      </a:r>
                      <a:endParaRPr lang="en-US" altLang="ko-KR" sz="1600" dirty="0">
                        <a:solidFill>
                          <a:schemeClr val="bg1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알 공격이 지정 방향이 아닌</a:t>
                      </a:r>
                      <a:endParaRPr lang="en-US" altLang="ko-KR" sz="1600" dirty="0">
                        <a:solidFill>
                          <a:schemeClr val="bg1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마우스 방향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</a:rPr>
                        <a:t>알공격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효과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0018464"/>
                  </a:ext>
                </a:extLst>
              </a:tr>
              <a:tr h="605673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스테이지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개로 구성</a:t>
                      </a:r>
                      <a:endParaRPr lang="en-US" altLang="ko-KR" sz="1600" dirty="0">
                        <a:solidFill>
                          <a:schemeClr val="bg1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스테이지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개당 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개의 맵 적용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스테이지 혹은 보스 스테이지 추가</a:t>
                      </a:r>
                      <a:endParaRPr lang="en-US" altLang="ko-KR" sz="1600" dirty="0">
                        <a:solidFill>
                          <a:schemeClr val="bg1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스테이지와 별개의 이벤트 맵 추가</a:t>
                      </a:r>
                      <a:endParaRPr lang="en-US" altLang="ko-KR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817245"/>
                  </a:ext>
                </a:extLst>
              </a:tr>
              <a:tr h="605673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적군</a:t>
                      </a:r>
                      <a:endParaRPr lang="en-US" altLang="ko-KR" dirty="0">
                        <a:solidFill>
                          <a:schemeClr val="bg1"/>
                        </a:solidFill>
                      </a:endParaRPr>
                    </a:p>
                    <a:p>
                      <a:pPr lvl="0"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(AI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및 종류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초기 위치에서 일정 범위내로 움직이는 순찰 상태</a:t>
                      </a:r>
                      <a:endParaRPr lang="en-US" altLang="ko-KR" sz="1500" dirty="0">
                        <a:solidFill>
                          <a:schemeClr val="bg1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플레이어를 </a:t>
                      </a:r>
                      <a:r>
                        <a:rPr lang="ko-KR" altLang="en-US" sz="1500" dirty="0" err="1">
                          <a:solidFill>
                            <a:schemeClr val="bg1"/>
                          </a:solidFill>
                        </a:rPr>
                        <a:t>발견시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 플레이어를 향해 쫓아옴</a:t>
                      </a:r>
                      <a:endParaRPr lang="en-US" altLang="ko-KR" sz="1500" dirty="0">
                        <a:solidFill>
                          <a:schemeClr val="bg1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일정 범위를 벗어날 시 초기 위치로 돌아와 </a:t>
                      </a:r>
                      <a:br>
                        <a:rPr lang="en-US" altLang="ko-KR" sz="1500" dirty="0">
                          <a:solidFill>
                            <a:schemeClr val="bg1"/>
                          </a:solidFill>
                        </a:rPr>
                      </a:b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순찰 상태로 전환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적군의 피격 외 공격 시스템 추가</a:t>
                      </a:r>
                      <a:br>
                        <a:rPr lang="en-US" altLang="ko-KR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(ex) 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과일 던지기</a:t>
                      </a:r>
                      <a:endParaRPr lang="en-US" altLang="ko-KR" dirty="0">
                        <a:solidFill>
                          <a:schemeClr val="bg1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공격이 안되는 적 추가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회피 유도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425093"/>
                  </a:ext>
                </a:extLst>
              </a:tr>
              <a:tr h="1211346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게임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스테이지 클리어 시 다음 스테이지 개방</a:t>
                      </a:r>
                      <a:endParaRPr lang="en-US" altLang="ko-KR" sz="1500" dirty="0">
                        <a:solidFill>
                          <a:schemeClr val="bg1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적에게 </a:t>
                      </a:r>
                      <a:r>
                        <a:rPr lang="ko-KR" altLang="en-US" sz="1500" dirty="0" err="1">
                          <a:solidFill>
                            <a:srgbClr val="FF0000"/>
                          </a:solidFill>
                        </a:rPr>
                        <a:t>피격시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 베이비 </a:t>
                      </a:r>
                      <a:r>
                        <a:rPr lang="ko-KR" altLang="en-US" sz="1500" dirty="0" err="1">
                          <a:solidFill>
                            <a:srgbClr val="FF0000"/>
                          </a:solidFill>
                        </a:rPr>
                        <a:t>마리오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 이탈</a:t>
                      </a:r>
                      <a:endParaRPr lang="en-US" altLang="ko-KR" sz="1500" dirty="0">
                        <a:solidFill>
                          <a:srgbClr val="FF0000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일정 시간내 다시 업지 못함</a:t>
                      </a:r>
                      <a:r>
                        <a:rPr lang="en-US" altLang="ko-KR" sz="1500" dirty="0">
                          <a:solidFill>
                            <a:srgbClr val="FF0000"/>
                          </a:solidFill>
                        </a:rPr>
                        <a:t>,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 추가 </a:t>
                      </a:r>
                      <a:r>
                        <a:rPr lang="ko-KR" altLang="en-US" sz="1500" dirty="0" err="1">
                          <a:solidFill>
                            <a:srgbClr val="FF0000"/>
                          </a:solidFill>
                        </a:rPr>
                        <a:t>피격시</a:t>
                      </a:r>
                      <a:r>
                        <a:rPr lang="ko-KR" altLang="en-US" sz="1500" dirty="0">
                          <a:solidFill>
                            <a:srgbClr val="FF0000"/>
                          </a:solidFill>
                        </a:rPr>
                        <a:t> 게임 오버</a:t>
                      </a:r>
                      <a:endParaRPr lang="en-US" altLang="ko-KR" sz="1500" dirty="0">
                        <a:solidFill>
                          <a:srgbClr val="FF0000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맵 내 아이템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동전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특수 </a:t>
                      </a:r>
                      <a:r>
                        <a:rPr lang="ko-KR" altLang="en-US" sz="1500" dirty="0" err="1">
                          <a:solidFill>
                            <a:schemeClr val="bg1"/>
                          </a:solidFill>
                        </a:rPr>
                        <a:t>흭득물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 등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)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으로 점수 환산</a:t>
                      </a:r>
                      <a:endParaRPr lang="en-US" altLang="ko-KR" sz="15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동전의 사용처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상점 등</a:t>
                      </a:r>
                      <a:r>
                        <a:rPr lang="en-US" altLang="ko-KR" sz="1600" dirty="0">
                          <a:solidFill>
                            <a:schemeClr val="bg1"/>
                          </a:solidFill>
                        </a:rPr>
                        <a:t>)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제작</a:t>
                      </a:r>
                      <a:endParaRPr lang="en-US" altLang="ko-KR" sz="1600" dirty="0">
                        <a:solidFill>
                          <a:schemeClr val="bg1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특수 </a:t>
                      </a:r>
                      <a:r>
                        <a:rPr lang="ko-KR" altLang="en-US" sz="1600" dirty="0" err="1">
                          <a:solidFill>
                            <a:schemeClr val="bg1"/>
                          </a:solidFill>
                        </a:rPr>
                        <a:t>흭득</a:t>
                      </a:r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 아이템을 구현하여 </a:t>
                      </a:r>
                      <a:endParaRPr lang="en-US" altLang="ko-KR" sz="1600" dirty="0">
                        <a:solidFill>
                          <a:schemeClr val="bg1"/>
                        </a:solidFill>
                      </a:endParaRPr>
                    </a:p>
                    <a:p>
                      <a:pPr lvl="0" algn="ctr" latinLnBrk="1"/>
                      <a:r>
                        <a:rPr lang="ko-KR" altLang="en-US" sz="1600" dirty="0">
                          <a:solidFill>
                            <a:schemeClr val="bg1"/>
                          </a:solidFill>
                        </a:rPr>
                        <a:t>점수 시스템 반영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725936"/>
                  </a:ext>
                </a:extLst>
              </a:tr>
              <a:tr h="605673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사운드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맵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(4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개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+@), 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요시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혀 공격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알 공격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하늘 날기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500" dirty="0" err="1">
                          <a:solidFill>
                            <a:schemeClr val="bg1"/>
                          </a:solidFill>
                        </a:rPr>
                        <a:t>피격음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),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 적군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및 상호작용 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algn="ctr" latinLnBrk="1"/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419719"/>
                  </a:ext>
                </a:extLst>
              </a:tr>
              <a:tr h="605673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애니메이션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요시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일반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공격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날기 등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), 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적군 외 약 </a:t>
                      </a:r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종 이상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적군의 추가 공격 모션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70966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95D5900-C847-20FB-DD7D-4F03E59823B2}"/>
              </a:ext>
            </a:extLst>
          </p:cNvPr>
          <p:cNvSpPr txBox="1"/>
          <p:nvPr/>
        </p:nvSpPr>
        <p:spPr>
          <a:xfrm>
            <a:off x="460150" y="50998"/>
            <a:ext cx="291428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dirty="0">
                <a:solidFill>
                  <a:schemeClr val="bg1"/>
                </a:solidFill>
              </a:rPr>
              <a:t>개발 범위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9F4456B-E847-D5B9-2CF5-2A56EE3840BC}"/>
              </a:ext>
            </a:extLst>
          </p:cNvPr>
          <p:cNvCxnSpPr>
            <a:cxnSpLocks/>
          </p:cNvCxnSpPr>
          <p:nvPr/>
        </p:nvCxnSpPr>
        <p:spPr>
          <a:xfrm>
            <a:off x="637130" y="835828"/>
            <a:ext cx="1068373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0202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FE4C86C-3A03-5B9E-F882-2E10833BD67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A9D368-B644-E104-585C-7E247526A42C}"/>
              </a:ext>
            </a:extLst>
          </p:cNvPr>
          <p:cNvSpPr txBox="1"/>
          <p:nvPr/>
        </p:nvSpPr>
        <p:spPr>
          <a:xfrm>
            <a:off x="460150" y="57318"/>
            <a:ext cx="291428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dirty="0">
                <a:solidFill>
                  <a:schemeClr val="bg1"/>
                </a:solidFill>
              </a:rPr>
              <a:t>개발 계획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1CD9B60-BA3F-87B8-D829-B800ABD5C382}"/>
              </a:ext>
            </a:extLst>
          </p:cNvPr>
          <p:cNvCxnSpPr>
            <a:cxnSpLocks/>
          </p:cNvCxnSpPr>
          <p:nvPr/>
        </p:nvCxnSpPr>
        <p:spPr>
          <a:xfrm>
            <a:off x="637130" y="842148"/>
            <a:ext cx="1068373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9">
            <a:extLst>
              <a:ext uri="{FF2B5EF4-FFF2-40B4-BE49-F238E27FC236}">
                <a16:creationId xmlns:a16="http://schemas.microsoft.com/office/drawing/2014/main" id="{8D42A920-3061-14D1-5D3F-C97B5FE0A3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188847"/>
              </p:ext>
            </p:extLst>
          </p:nvPr>
        </p:nvGraphicFramePr>
        <p:xfrm>
          <a:off x="637131" y="964560"/>
          <a:ext cx="10683731" cy="54942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9784">
                  <a:extLst>
                    <a:ext uri="{9D8B030D-6E8A-4147-A177-3AD203B41FA5}">
                      <a16:colId xmlns:a16="http://schemas.microsoft.com/office/drawing/2014/main" val="3164491804"/>
                    </a:ext>
                  </a:extLst>
                </a:gridCol>
                <a:gridCol w="2862943">
                  <a:extLst>
                    <a:ext uri="{9D8B030D-6E8A-4147-A177-3AD203B41FA5}">
                      <a16:colId xmlns:a16="http://schemas.microsoft.com/office/drawing/2014/main" val="1250283249"/>
                    </a:ext>
                  </a:extLst>
                </a:gridCol>
                <a:gridCol w="7021004">
                  <a:extLst>
                    <a:ext uri="{9D8B030D-6E8A-4147-A177-3AD203B41FA5}">
                      <a16:colId xmlns:a16="http://schemas.microsoft.com/office/drawing/2014/main" val="7826249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500" b="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500" b="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자료 수집 및 작동 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latinLnBrk="1">
                        <a:buAutoNum type="arabicPeriod"/>
                      </a:pPr>
                      <a:r>
                        <a:rPr lang="ko-KR" altLang="en-US" sz="1400" b="0" dirty="0">
                          <a:solidFill>
                            <a:schemeClr val="bg1"/>
                          </a:solidFill>
                        </a:rPr>
                        <a:t>리소스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400" b="0" dirty="0" err="1">
                          <a:solidFill>
                            <a:schemeClr val="bg1"/>
                          </a:solidFill>
                        </a:rPr>
                        <a:t>스프라이트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</a:rPr>
                        <a:t>및 사운드 </a:t>
                      </a:r>
                      <a:r>
                        <a:rPr lang="ko-KR" altLang="en-US" sz="1400" b="0" dirty="0" err="1">
                          <a:solidFill>
                            <a:schemeClr val="bg1"/>
                          </a:solidFill>
                        </a:rPr>
                        <a:t>리소트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</a:rPr>
                        <a:t> 등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</a:rPr>
                        <a:t>) 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</a:rPr>
                        <a:t>수집</a:t>
                      </a:r>
                      <a:endParaRPr lang="en-US" altLang="ko-KR" sz="1400" b="0" dirty="0">
                        <a:solidFill>
                          <a:schemeClr val="bg1"/>
                        </a:solidFill>
                      </a:endParaRPr>
                    </a:p>
                    <a:p>
                      <a:pPr marL="342900" lvl="0" indent="-342900" algn="l" latinLnBrk="1">
                        <a:buAutoNum type="arabicPeriod"/>
                      </a:pPr>
                      <a:r>
                        <a:rPr lang="ko-KR" altLang="en-US" sz="1400" b="0" dirty="0" err="1">
                          <a:solidFill>
                            <a:schemeClr val="bg1"/>
                          </a:solidFill>
                        </a:rPr>
                        <a:t>비어있는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400" b="0" dirty="0" err="1">
                          <a:solidFill>
                            <a:schemeClr val="bg1"/>
                          </a:solidFill>
                        </a:rPr>
                        <a:t>맵을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</a:rPr>
                        <a:t> 이용해 요시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</a:rPr>
                        <a:t>캐릭터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</a:rPr>
                        <a:t>)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</a:rPr>
                        <a:t>의 이동</a:t>
                      </a:r>
                      <a:r>
                        <a:rPr lang="en-US" altLang="ko-KR" sz="1400" b="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400" b="0" dirty="0">
                          <a:solidFill>
                            <a:schemeClr val="bg1"/>
                          </a:solidFill>
                        </a:rPr>
                        <a:t>점프 구현 및 충돌체크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518577"/>
                  </a:ext>
                </a:extLst>
              </a:tr>
              <a:tr h="465400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500" b="1" dirty="0">
                          <a:solidFill>
                            <a:srgbClr val="FF0000"/>
                          </a:solidFill>
                        </a:rPr>
                        <a:t>스테이지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 시스템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342900" lvl="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1~4(+@)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까지의 스테이지 화면에서 스테이지 선택 가능하게 설정</a:t>
                      </a:r>
                      <a:endParaRPr lang="en-US" altLang="ko-KR" sz="1400" dirty="0">
                        <a:solidFill>
                          <a:schemeClr val="bg1"/>
                        </a:solidFill>
                      </a:endParaRPr>
                    </a:p>
                    <a:p>
                      <a:pPr marL="342900" lvl="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초기상태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) 2~4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스테이지의 경우 선택 불가능한 상태 구현</a:t>
                      </a:r>
                      <a:br>
                        <a:rPr lang="en-US" altLang="ko-KR" sz="1400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전 스테이지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</a:rPr>
                        <a:t>클리어시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 개방되도록 설정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marL="342900" lvl="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스테이지 내에 적용되는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</a:rPr>
                        <a:t>메뉴바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 구현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일시 정지 및 메인 화면으로 나가기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0018464"/>
                  </a:ext>
                </a:extLst>
              </a:tr>
              <a:tr h="439274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vl="0" algn="ctr" latinLnBrk="1"/>
                      <a:endParaRPr lang="ko-KR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342900" lvl="0" indent="-342900" algn="l" latinLnBrk="1">
                        <a:buAutoNum type="arabicPeriod"/>
                      </a:pPr>
                      <a:endParaRPr lang="ko-KR" altLang="en-US" sz="15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817245"/>
                  </a:ext>
                </a:extLst>
              </a:tr>
              <a:tr h="605673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스테이지 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</a:rPr>
                        <a:t>1 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스테이지별 적용될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</a:rPr>
                        <a:t>구분점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 설정</a:t>
                      </a:r>
                      <a:br>
                        <a:rPr lang="en-US" altLang="ko-KR" sz="1400" dirty="0">
                          <a:solidFill>
                            <a:schemeClr val="bg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시작위치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</a:rPr>
                        <a:t>좌푯값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몬스터 리스트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코인 좌표 리스트 등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marL="342900" lvl="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맵 리소스 적용 후 충돌 체크 확인</a:t>
                      </a:r>
                      <a:endParaRPr lang="en-US" altLang="ko-KR" sz="1400" dirty="0">
                        <a:solidFill>
                          <a:schemeClr val="bg1"/>
                        </a:solidFill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맵 간 시작과 클리어 설정</a:t>
                      </a:r>
                      <a:endParaRPr lang="en-US" altLang="ko-KR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1425093"/>
                  </a:ext>
                </a:extLst>
              </a:tr>
              <a:tr h="403782">
                <a:tc rowSpan="2"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500" b="1" dirty="0">
                          <a:solidFill>
                            <a:srgbClr val="FF0000"/>
                          </a:solidFill>
                        </a:rPr>
                        <a:t>캐릭터 기술 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적용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요시의 중력 적용 및 날기 구현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연속으로 날고 떨어지고 날고 떨어지고 확인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725936"/>
                  </a:ext>
                </a:extLst>
              </a:tr>
              <a:tr h="31677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 startAt="2"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적군 시스템 구현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등장 및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</a:rPr>
                        <a:t>로머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(Roamer)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상태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요시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</a:rPr>
                        <a:t>발견시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 쫓기 등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 startAt="2"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적에 의한 피격 및 베이비 </a:t>
                      </a:r>
                      <a:r>
                        <a:rPr lang="ko-KR" altLang="en-US" sz="1400" dirty="0" err="1">
                          <a:solidFill>
                            <a:schemeClr val="bg1"/>
                          </a:solidFill>
                        </a:rPr>
                        <a:t>마리오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 이탈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요시 게임오버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6891520"/>
                  </a:ext>
                </a:extLst>
              </a:tr>
              <a:tr h="201891">
                <a:tc rowSpan="2"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6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1" dirty="0">
                          <a:solidFill>
                            <a:srgbClr val="FF0000"/>
                          </a:solidFill>
                        </a:rPr>
                        <a:t>적 시스템 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및 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</a:rPr>
                        <a:t>AI 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구현</a:t>
                      </a:r>
                      <a:endParaRPr lang="en-US" altLang="ko-KR" sz="15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342900" lvl="0" indent="-342900" algn="l" latinLnBrk="1">
                        <a:buAutoNum type="arabicPeriod"/>
                      </a:pPr>
                      <a:endParaRPr lang="en-US" altLang="ko-KR" sz="15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110029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4.  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요시의 혀 공격 및 알 공격 구현</a:t>
                      </a:r>
                      <a:endParaRPr lang="en-US" altLang="ko-KR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965194"/>
                  </a:ext>
                </a:extLst>
              </a:tr>
              <a:tr h="131714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7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스테이지 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</a:rPr>
                        <a:t>1 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적 적용 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</a:rPr>
                        <a:t>/ 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중간점검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스테이지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 적 배치 및 기술 적용 확인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(4~6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주차 점검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)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419719"/>
                  </a:ext>
                </a:extLst>
              </a:tr>
              <a:tr h="327657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8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스테이지 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</a:rPr>
                        <a:t>2 3 4 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최종 구현</a:t>
                      </a:r>
                      <a:endParaRPr lang="en-US" altLang="ko-KR" sz="15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주차의 구분점을 활용해 스테이지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2, 3, 4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에 적용</a:t>
                      </a:r>
                      <a:endParaRPr lang="en-US" altLang="ko-KR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709668"/>
                  </a:ext>
                </a:extLst>
              </a:tr>
              <a:tr h="605673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9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밸런스 조절 및</a:t>
                      </a:r>
                      <a:endParaRPr lang="en-US" altLang="ko-KR" sz="1500" b="1" dirty="0">
                        <a:solidFill>
                          <a:schemeClr val="bg1"/>
                        </a:solidFill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전체적인 버그 수정</a:t>
                      </a:r>
                      <a:endParaRPr lang="en-US" altLang="ko-KR" sz="15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게임을 진행하여 불합리한 진행이 있을 경우 수치 조정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적의 수 및 목숨 시스템 등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marL="342900" lvl="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버그가 있을 시 버그 수정</a:t>
                      </a:r>
                      <a:endParaRPr lang="en-US" altLang="ko-KR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8318260"/>
                  </a:ext>
                </a:extLst>
              </a:tr>
              <a:tr h="605673">
                <a:tc>
                  <a:txBody>
                    <a:bodyPr/>
                    <a:lstStyle/>
                    <a:p>
                      <a:pPr lvl="0" algn="ctr" latinLnBrk="1"/>
                      <a:r>
                        <a:rPr lang="en-US" altLang="ko-KR" sz="1500" dirty="0">
                          <a:solidFill>
                            <a:schemeClr val="bg1"/>
                          </a:solidFill>
                        </a:rPr>
                        <a:t>10</a:t>
                      </a:r>
                      <a:r>
                        <a:rPr lang="ko-KR" altLang="en-US" sz="15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</a:rPr>
                        <a:t>마무리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1.  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최종 진행 확인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</a:rPr>
                        <a:t>및 릴리즈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9689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1875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512</Words>
  <Application>Microsoft Office PowerPoint</Application>
  <PresentationFormat>와이드스크린</PresentationFormat>
  <Paragraphs>88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이윤석(2019180031)</dc:creator>
  <cp:lastModifiedBy>이윤석(2019180031)</cp:lastModifiedBy>
  <cp:revision>3</cp:revision>
  <dcterms:created xsi:type="dcterms:W3CDTF">2022-09-23T13:13:32Z</dcterms:created>
  <dcterms:modified xsi:type="dcterms:W3CDTF">2022-09-24T14:40:53Z</dcterms:modified>
</cp:coreProperties>
</file>

<file path=docProps/thumbnail.jpeg>
</file>